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4.xml" ContentType="application/vnd.openxmlformats-officedocument.them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  <p:sldMasterId id="2147483672" r:id="rId6"/>
  </p:sldMasterIdLst>
  <p:notesMasterIdLst>
    <p:notesMasterId r:id="rId12"/>
  </p:notesMasterIdLst>
  <p:sldIdLst>
    <p:sldId id="274" r:id="rId7"/>
    <p:sldId id="270" r:id="rId8"/>
    <p:sldId id="275" r:id="rId9"/>
    <p:sldId id="276" r:id="rId10"/>
    <p:sldId id="277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1CA64A"/>
    <a:srgbClr val="E0BBE7"/>
    <a:srgbClr val="E6CAEC"/>
    <a:srgbClr val="D3A3DD"/>
    <a:srgbClr val="CCCCFF"/>
    <a:srgbClr val="6D2C79"/>
    <a:srgbClr val="006838"/>
    <a:srgbClr val="DBDBDB"/>
    <a:srgbClr val="CB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E9EC4-0951-4AF0-8B1F-BBA1D95E505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69A0E-3899-435C-BEDD-AB395C5FA4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05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AA59E-9238-1590-191D-7BE38D1C4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D509B-E1A2-64ED-6EDB-8A545D22D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18BCFA-0149-F94F-9FD9-B8B64BF01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CE73E-F797-419D-BB5C-D81F5D8922E4}" type="datetime1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6E96D-9918-592A-C967-DC9DCDB5D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DD4DD-A43E-E1C0-A591-DE178AB6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09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50CA2-8649-31CA-AC63-4538FAA6F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19B292-CFBF-B3F6-5CB8-3AB4CB5B45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710C0-6311-0101-1F38-1A70F5011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15DB-BB4B-4E85-8E7E-7208DC8DCF54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9F7A4-CFCF-3A0F-4161-1B873076A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B2B07-005D-C298-D023-7B79A369B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31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553538-503C-69AD-8EE7-DEF43A1DE5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FCC916-8137-3BDA-E712-67EE68710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B3701-FADC-531F-F5AF-946F3EBD3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788D-13A4-4239-BB90-0683A5F3DBCD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2141E-8B83-561F-06DA-1621D8742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AC4E0-F807-BC17-01A0-775598CC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5049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AA59E-9238-1590-191D-7BE38D1C4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D509B-E1A2-64ED-6EDB-8A545D22D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DCB9-1870-B8A9-1E33-8C9EC804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8DB2D-0779-4518-BE2E-5CBC1ED86FD8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700F0-D4C0-650B-B091-8E487478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1F4E7-9857-B59E-46B4-E4C021A79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197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63D66-DDB8-819F-1493-C5C12B43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82255-8294-F8CD-A51C-C84ACE67C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C0B59-D31C-14EA-7CFA-4342F378F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C348B-6889-4394-BB6C-8315A640885C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D3D15-21B8-2EA3-1461-4B683FBC4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7A726-70A3-EE4E-FB38-497B11624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4505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DAB27-502B-6DDA-A863-74508BB9D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4970E-1827-A990-508C-F8AD2C280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1A2EE-798E-387D-D7F7-E1626151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D357F-3E85-4D54-801A-5C387C87C963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612CA-CF58-77EA-836D-D25241C5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7615-11B1-160A-2DA8-A5F31C68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8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F60D9-2764-288F-907B-F455B528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CAF07-D142-1DEE-6327-6D6F5D2AB3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183DC1-05CD-7F40-0987-3B32E8177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6B191-CBE9-2C30-5748-D32BF2EFD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66F5-C607-41DB-A513-95F7A27925BA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9147C-F79A-63B4-C9C6-D44BA7F9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CBFFE-AD10-95A9-0282-3655A7972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0025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D7867-9CA8-4994-6EBE-BC54C3D3E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ED68C-C077-D64F-B558-33FC63B45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48F80-DD4F-C251-5BD1-1A3DA7C32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5452D0-E5D2-80F2-5D1A-C46D246F9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C08E42-7A16-55F0-C6B8-130A07E79F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AEF5F9-AED4-1A31-405D-028EB6D1A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661C-AA3A-4C2C-B108-64DE24A8A81C}" type="datetime1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718CEE-D0E5-16B2-D732-6A3E6999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4AE3AF-CC90-779B-10A0-C48D47DED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806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5C0F-3A8B-0D4F-47C2-E32FF90F5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88FC7A-49EF-763C-126D-40CE2914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7862-0EA1-422C-81BE-DA0B3A1172DA}" type="datetime1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87FAE3-E195-235A-F085-A8FC0288B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619F3-7A75-AA5F-4426-9665F996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2644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1C6628-971E-3C8A-6346-CFB29E1A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ADF4-DB42-4551-8E91-6BF84BF062A6}" type="datetime1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FEB7D5-F96E-D77B-DFBA-661FF2C4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3602C-935A-FC5A-2698-B31625D0B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391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D44CB-3800-36C7-D0A8-492982A49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D3D93-6472-AED3-7852-EF7981D0E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FA0C83-D744-EC41-D871-4ECB31CD69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F484A-2794-558F-2207-2831C4473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8C84-0ECA-46A6-90A0-64AF9984C630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F0BC1-FCFE-993A-D68B-5FFBDE6FB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52E09-B3CD-462C-45A7-00EE602A0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309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63D66-DDB8-819F-1493-C5C12B43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82255-8294-F8CD-A51C-C84ACE67C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E08541-8298-8A0B-4D4C-231100DAA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6591-0E2D-4B41-9E15-57F1BE56029F}" type="datetime1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C9A937-D50A-38E3-F929-BB1EF0813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5287DB-89B6-EFC3-88B6-2302AA9D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3707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3F3CB-7F92-B880-0B07-76531C196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C15B-BD51-FFDF-FE43-8BE43CB12E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E9CE41-8D5B-D6A0-6FCA-0458E9C1F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9A1D5-E4DA-BD45-6496-57BBEB13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DA816-151A-41E8-BAEE-3302C9D49097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311F5-891D-D2DB-2A4D-222A4E0F2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42D019-C48C-AABC-B728-C67175B14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09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50CA2-8649-31CA-AC63-4538FAA6F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19B292-CFBF-B3F6-5CB8-3AB4CB5B45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710C0-6311-0101-1F38-1A70F5011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AD5B5-A6B7-4409-AAED-1A183BD1D099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9F7A4-CFCF-3A0F-4161-1B873076A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B2B07-005D-C298-D023-7B79A369B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39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553538-503C-69AD-8EE7-DEF43A1DE5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FCC916-8137-3BDA-E712-67EE68710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B3701-FADC-531F-F5AF-946F3EBD3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77F85-C20D-49A1-9800-EE8BA84A20E6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2141E-8B83-561F-06DA-1621D8742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AC4E0-F807-BC17-01A0-775598CC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6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AA59E-9238-1590-191D-7BE38D1C4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D509B-E1A2-64ED-6EDB-8A545D22D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DCB9-1870-B8A9-1E33-8C9EC804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8DB2D-0779-4518-BE2E-5CBC1ED86FD8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700F0-D4C0-650B-B091-8E487478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1F4E7-9857-B59E-46B4-E4C021A79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94849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63D66-DDB8-819F-1493-C5C12B43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82255-8294-F8CD-A51C-C84ACE67C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C0B59-D31C-14EA-7CFA-4342F378F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C348B-6889-4394-BB6C-8315A640885C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D3D15-21B8-2EA3-1461-4B683FBC4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7A726-70A3-EE4E-FB38-497B11624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032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DAB27-502B-6DDA-A863-74508BB9D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4970E-1827-A990-508C-F8AD2C280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1A2EE-798E-387D-D7F7-E1626151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D357F-3E85-4D54-801A-5C387C87C963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612CA-CF58-77EA-836D-D25241C5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7615-11B1-160A-2DA8-A5F31C68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7416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F60D9-2764-288F-907B-F455B528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CAF07-D142-1DEE-6327-6D6F5D2AB3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183DC1-05CD-7F40-0987-3B32E8177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6B191-CBE9-2C30-5748-D32BF2EFD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66F5-C607-41DB-A513-95F7A27925BA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9147C-F79A-63B4-C9C6-D44BA7F9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CBFFE-AD10-95A9-0282-3655A7972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6036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D7867-9CA8-4994-6EBE-BC54C3D3E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ED68C-C077-D64F-B558-33FC63B45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48F80-DD4F-C251-5BD1-1A3DA7C32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5452D0-E5D2-80F2-5D1A-C46D246F9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C08E42-7A16-55F0-C6B8-130A07E79F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AEF5F9-AED4-1A31-405D-028EB6D1A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661C-AA3A-4C2C-B108-64DE24A8A81C}" type="datetime1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718CEE-D0E5-16B2-D732-6A3E6999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4AE3AF-CC90-779B-10A0-C48D47DED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46246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5C0F-3A8B-0D4F-47C2-E32FF90F5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88FC7A-49EF-763C-126D-40CE2914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7862-0EA1-422C-81BE-DA0B3A1172DA}" type="datetime1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87FAE3-E195-235A-F085-A8FC0288B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619F3-7A75-AA5F-4426-9665F996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98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1C6628-971E-3C8A-6346-CFB29E1A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ADF4-DB42-4551-8E91-6BF84BF062A6}" type="datetime1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FEB7D5-F96E-D77B-DFBA-661FF2C4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3602C-935A-FC5A-2698-B31625D0B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6635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DAB27-502B-6DDA-A863-74508BB9D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4970E-1827-A990-508C-F8AD2C280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1A2EE-798E-387D-D7F7-E1626151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9871-9451-46F9-8772-E94F048400FF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612CA-CF58-77EA-836D-D25241C5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7615-11B1-160A-2DA8-A5F31C68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61927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D44CB-3800-36C7-D0A8-492982A49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D3D93-6472-AED3-7852-EF7981D0E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FA0C83-D744-EC41-D871-4ECB31CD69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F484A-2794-558F-2207-2831C4473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8C84-0ECA-46A6-90A0-64AF9984C630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F0BC1-FCFE-993A-D68B-5FFBDE6FB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52E09-B3CD-462C-45A7-00EE602A0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0103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3F3CB-7F92-B880-0B07-76531C196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C15B-BD51-FFDF-FE43-8BE43CB12E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E9CE41-8D5B-D6A0-6FCA-0458E9C1F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9A1D5-E4DA-BD45-6496-57BBEB13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DA816-151A-41E8-BAEE-3302C9D49097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311F5-891D-D2DB-2A4D-222A4E0F2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42D019-C48C-AABC-B728-C67175B14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74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50CA2-8649-31CA-AC63-4538FAA6F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19B292-CFBF-B3F6-5CB8-3AB4CB5B45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710C0-6311-0101-1F38-1A70F5011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AD5B5-A6B7-4409-AAED-1A183BD1D099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9F7A4-CFCF-3A0F-4161-1B873076A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B2B07-005D-C298-D023-7B79A369B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746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553538-503C-69AD-8EE7-DEF43A1DE5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FCC916-8137-3BDA-E712-67EE68710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B3701-FADC-531F-F5AF-946F3EBD3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77F85-C20D-49A1-9800-EE8BA84A20E6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2141E-8B83-561F-06DA-1621D8742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AC4E0-F807-BC17-01A0-775598CC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5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F60D9-2764-288F-907B-F455B528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CAF07-D142-1DEE-6327-6D6F5D2AB3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183DC1-05CD-7F40-0987-3B32E8177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6B191-CBE9-2C30-5748-D32BF2EFD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F73B-7284-4766-9064-D3F607C21FB3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9147C-F79A-63B4-C9C6-D44BA7F9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CBFFE-AD10-95A9-0282-3655A7972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88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D7867-9CA8-4994-6EBE-BC54C3D3E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ED68C-C077-D64F-B558-33FC63B45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48F80-DD4F-C251-5BD1-1A3DA7C32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5452D0-E5D2-80F2-5D1A-C46D246F9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C08E42-7A16-55F0-C6B8-130A07E79F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90FD970-ACEE-F453-C2DC-443D1845F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779A7-DAEB-4159-9505-A8B268D2CFCC}" type="datetime1">
              <a:rPr lang="en-US" smtClean="0"/>
              <a:t>5/10/2023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34F644D-C0C2-283F-574C-B21CF33CB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29763EF-41DB-9430-45F3-167914914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2766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5C0F-3A8B-0D4F-47C2-E32FF90F5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88FC7A-49EF-763C-126D-40CE2914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A9389-6BF4-4D2B-8F0F-E0BB56033291}" type="datetime1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87FAE3-E195-235A-F085-A8FC0288B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619F3-7A75-AA5F-4426-9665F996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88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1C6628-971E-3C8A-6346-CFB29E1A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01673-AC63-4351-AF3F-4BEABFCAAA01}" type="datetime1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FEB7D5-F96E-D77B-DFBA-661FF2C4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3602C-935A-FC5A-2698-B31625D0B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8026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D44CB-3800-36C7-D0A8-492982A49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D3D93-6472-AED3-7852-EF7981D0E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FA0C83-D744-EC41-D871-4ECB31CD69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F484A-2794-558F-2207-2831C4473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3379-6F30-4571-BA11-EB4CC370160E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F0BC1-FCFE-993A-D68B-5FFBDE6FB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52E09-B3CD-462C-45A7-00EE602A0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554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3F3CB-7F92-B880-0B07-76531C196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C15B-BD51-FFDF-FE43-8BE43CB12E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E9CE41-8D5B-D6A0-6FCA-0458E9C1F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9A1D5-E4DA-BD45-6496-57BBEB13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1FF08-2C2A-41B5-A547-94FE3EF12528}" type="datetime1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311F5-891D-D2DB-2A4D-222A4E0F2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42D019-C48C-AABC-B728-C67175B14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051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366FF6-68EE-F7F2-8C38-F92BFFD9B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5BE48-2514-69AA-28D9-96CB88E40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47120-BB54-CF0F-6B76-A23D482C1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2838F-48A9-4AFD-B789-B4BFF2251DD1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94729-BB37-7F5D-A723-4A52B588C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85000"/>
                  </a:schemeClr>
                </a:solidFill>
                <a:latin typeface="Myriad Pro"/>
              </a:defRPr>
            </a:lvl1pPr>
          </a:lstStyle>
          <a:p>
            <a:r>
              <a:rPr lang="en-US"/>
              <a:t>© 2023 3D Molecular Designs. All Rights Reserved.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CFF1B7-8306-6D44-C2FE-A30E82BBA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57878" y="6363658"/>
            <a:ext cx="27120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391E0-A521-46DB-9F80-8F59B96C1CA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6FB93A-3595-8E16-ADEC-2F566355F1DC}"/>
              </a:ext>
            </a:extLst>
          </p:cNvPr>
          <p:cNvSpPr/>
          <p:nvPr userDrawn="1"/>
        </p:nvSpPr>
        <p:spPr>
          <a:xfrm>
            <a:off x="11377409" y="6363658"/>
            <a:ext cx="201634" cy="365125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82796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latin typeface="Myriad Pro" panose="020B07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366FF6-68EE-F7F2-8C38-F92BFFD9B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5BE48-2514-69AA-28D9-96CB88E40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47120-BB54-CF0F-6B76-A23D482C1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E98E8-CD24-45ED-91B2-CB3F0AE4FE31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94729-BB37-7F5D-A723-4A52B588C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DBDBDB"/>
                </a:solidFill>
                <a:latin typeface="Myriad Pro"/>
              </a:defRPr>
            </a:lvl1pPr>
          </a:lstStyle>
          <a:p>
            <a:r>
              <a:rPr lang="en-US"/>
              <a:t>© 2023 3D Molecular Designs. All Rights Reserved. 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99889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yriad Pro" panose="020B07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366FF6-68EE-F7F2-8C38-F92BFFD9B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5BE48-2514-69AA-28D9-96CB88E40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47120-BB54-CF0F-6B76-A23D482C1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E98E8-CD24-45ED-91B2-CB3F0AE4FE31}" type="datetime1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94729-BB37-7F5D-A723-4A52B588C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DBDBDB"/>
                </a:solidFill>
                <a:latin typeface="Myriad Pro"/>
              </a:defRPr>
            </a:lvl1pPr>
          </a:lstStyle>
          <a:p>
            <a:r>
              <a:rPr lang="en-US">
                <a:solidFill>
                  <a:srgbClr val="E0BBE7"/>
                </a:solidFill>
              </a:rPr>
              <a:t>© 2023 3D Molecular Designs. All Rights Reserved. 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06311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yriad Pro" panose="020B07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" panose="020B07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5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5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5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5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707C56-ABDD-BEE2-D353-53FB5BF0B1E8}"/>
              </a:ext>
            </a:extLst>
          </p:cNvPr>
          <p:cNvSpPr txBox="1"/>
          <p:nvPr/>
        </p:nvSpPr>
        <p:spPr>
          <a:xfrm>
            <a:off x="604959" y="2150230"/>
            <a:ext cx="66738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006838"/>
                </a:solidFill>
                <a:latin typeface="Myriad Pro" panose="020B0703030403020204" pitchFamily="34" charset="0"/>
                <a:cs typeface="Myanmar Text" panose="020B0502040204020203" pitchFamily="34" charset="0"/>
              </a:rPr>
              <a:t>Training Activity</a:t>
            </a:r>
          </a:p>
          <a:p>
            <a:pPr algn="ctr"/>
            <a:r>
              <a:rPr lang="en-US" sz="3200" b="1" i="1" dirty="0">
                <a:solidFill>
                  <a:srgbClr val="006838"/>
                </a:solidFill>
                <a:latin typeface="Myriad Pro" panose="020B0703030403020204" pitchFamily="34" charset="0"/>
                <a:cs typeface="Myanmar Text" panose="020B0502040204020203" pitchFamily="34" charset="0"/>
              </a:rPr>
              <a:t>3DMD AR App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50075996-E732-CD87-ECAE-229EB1F9A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678" y="4301712"/>
            <a:ext cx="3508951" cy="126075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E20DB32-F1E2-90B5-10E6-2E498AE79B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700235"/>
              </p:ext>
            </p:extLst>
          </p:nvPr>
        </p:nvGraphicFramePr>
        <p:xfrm>
          <a:off x="7774647" y="636812"/>
          <a:ext cx="3348791" cy="622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38680" imgH="2114280" progId="">
                  <p:embed/>
                </p:oleObj>
              </mc:Choice>
              <mc:Fallback>
                <p:oleObj r:id="rId5" imgW="1138680" imgH="21142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74647" y="636812"/>
                        <a:ext cx="3348791" cy="622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5470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4897770-6BD9-5A75-C3BE-FDEC0E857377}"/>
              </a:ext>
            </a:extLst>
          </p:cNvPr>
          <p:cNvSpPr txBox="1">
            <a:spLocks/>
          </p:cNvSpPr>
          <p:nvPr/>
        </p:nvSpPr>
        <p:spPr>
          <a:xfrm>
            <a:off x="85825" y="0"/>
            <a:ext cx="10886983" cy="9978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Myriad Pro" panose="020B0703030403020204" pitchFamily="34" charset="0"/>
                <a:ea typeface="HGSoeiKakugothicUB" panose="020B0400000000000000" pitchFamily="49" charset="-128"/>
                <a:cs typeface="Myanmar Text" panose="020B0502040204020203" pitchFamily="34" charset="0"/>
              </a:rPr>
              <a:t>Training Activity: Water Molecule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BCE42-F910-919D-FFC0-5845327B9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05DB1-113D-289D-AEDD-464141841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3F1A9E8-6482-0114-0DEE-A893F42A6C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992676"/>
              </p:ext>
            </p:extLst>
          </p:nvPr>
        </p:nvGraphicFramePr>
        <p:xfrm>
          <a:off x="1996166" y="313193"/>
          <a:ext cx="455171" cy="354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99800" imgH="156240" progId="">
                  <p:embed/>
                </p:oleObj>
              </mc:Choice>
              <mc:Fallback>
                <p:oleObj r:id="rId4" imgW="199800" imgH="156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6166" y="313193"/>
                        <a:ext cx="455171" cy="354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B7764E-FD5A-DE0A-A665-9133733CF0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988633"/>
              </p:ext>
            </p:extLst>
          </p:nvPr>
        </p:nvGraphicFramePr>
        <p:xfrm>
          <a:off x="1679076" y="1076964"/>
          <a:ext cx="5559425" cy="254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559480" imgH="2548080" progId="">
                  <p:embed/>
                </p:oleObj>
              </mc:Choice>
              <mc:Fallback>
                <p:oleObj r:id="rId6" imgW="5559480" imgH="25480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79076" y="1076964"/>
                        <a:ext cx="5559425" cy="2547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DAF1BF0-4AEA-8786-1264-F4FA7CDF1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712035"/>
              </p:ext>
            </p:extLst>
          </p:nvPr>
        </p:nvGraphicFramePr>
        <p:xfrm>
          <a:off x="1661658" y="3819571"/>
          <a:ext cx="6083300" cy="284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6083640" imgH="2840400" progId="">
                  <p:embed/>
                </p:oleObj>
              </mc:Choice>
              <mc:Fallback>
                <p:oleObj r:id="rId8" imgW="6083640" imgH="28404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61658" y="3819571"/>
                        <a:ext cx="6083300" cy="284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59BC5A6-0864-37B5-1A8A-A890F6E4AC68}"/>
              </a:ext>
            </a:extLst>
          </p:cNvPr>
          <p:cNvSpPr txBox="1"/>
          <p:nvPr/>
        </p:nvSpPr>
        <p:spPr>
          <a:xfrm>
            <a:off x="7987937" y="1111800"/>
            <a:ext cx="351608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1CA64A"/>
                </a:solidFill>
              </a:rPr>
              <a:t>What atoms make up water?   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many electrons are associated with each atom?  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do multiple water molecules interact?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Take a screenshot and draw where you think partial charges (either positive or negative) may exist on a water molecule.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Complete the survey at:  </a:t>
            </a:r>
            <a:r>
              <a:rPr lang="en-US" sz="1600" i="1" dirty="0" err="1">
                <a:solidFill>
                  <a:srgbClr val="0070C0"/>
                </a:solidFill>
              </a:rPr>
              <a:t>url</a:t>
            </a:r>
            <a:r>
              <a:rPr lang="en-US" sz="1600" i="1" dirty="0">
                <a:solidFill>
                  <a:srgbClr val="0070C0"/>
                </a:solidFill>
              </a:rPr>
              <a:t> coming soon. . 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0646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4897770-6BD9-5A75-C3BE-FDEC0E857377}"/>
              </a:ext>
            </a:extLst>
          </p:cNvPr>
          <p:cNvSpPr txBox="1">
            <a:spLocks/>
          </p:cNvSpPr>
          <p:nvPr/>
        </p:nvSpPr>
        <p:spPr>
          <a:xfrm>
            <a:off x="-114472" y="0"/>
            <a:ext cx="10886983" cy="9978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Myriad Pro" panose="020B0703030403020204" pitchFamily="34" charset="0"/>
                <a:ea typeface="HGSoeiKakugothicUB" panose="020B0400000000000000" pitchFamily="49" charset="-128"/>
                <a:cs typeface="Myanmar Text" panose="020B0502040204020203" pitchFamily="34" charset="0"/>
              </a:rPr>
              <a:t>Training Activity: Adenine (A)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BCE42-F910-919D-FFC0-5845327B9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05DB1-113D-289D-AEDD-464141841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9872843-82F2-3DB1-172E-C29F5B9FF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840245"/>
              </p:ext>
            </p:extLst>
          </p:nvPr>
        </p:nvGraphicFramePr>
        <p:xfrm>
          <a:off x="1961642" y="210237"/>
          <a:ext cx="657469" cy="559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88360" imgH="246600" progId="">
                  <p:embed/>
                </p:oleObj>
              </mc:Choice>
              <mc:Fallback>
                <p:oleObj r:id="rId4" imgW="288360" imgH="246600" progId="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9872843-82F2-3DB1-172E-C29F5B9FF8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1642" y="210237"/>
                        <a:ext cx="657469" cy="5599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BDD8A52-9241-295D-770D-EBCB48DA0E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756978"/>
              </p:ext>
            </p:extLst>
          </p:nvPr>
        </p:nvGraphicFramePr>
        <p:xfrm>
          <a:off x="1661655" y="3862069"/>
          <a:ext cx="6032500" cy="280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031800" imgH="2806920" progId="">
                  <p:embed/>
                </p:oleObj>
              </mc:Choice>
              <mc:Fallback>
                <p:oleObj r:id="rId6" imgW="6031800" imgH="2806920" progId="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75F8A8A-66AD-C9B5-C6CB-1792D20977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61655" y="3862069"/>
                        <a:ext cx="6032500" cy="280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2CD1D99-08D0-2B5F-B024-8EC2441D28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334485"/>
              </p:ext>
            </p:extLst>
          </p:nvPr>
        </p:nvGraphicFramePr>
        <p:xfrm>
          <a:off x="1678257" y="1025630"/>
          <a:ext cx="5535613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5535000" imgH="2590560" progId="">
                  <p:embed/>
                </p:oleObj>
              </mc:Choice>
              <mc:Fallback>
                <p:oleObj r:id="rId8" imgW="5535000" imgH="2590560" progId="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CE439E5-9A3A-5CD1-E012-2A9AA289EA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8257" y="1025630"/>
                        <a:ext cx="5535613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8D21376-7C8F-1534-3A4C-56BAC297086F}"/>
              </a:ext>
            </a:extLst>
          </p:cNvPr>
          <p:cNvSpPr txBox="1"/>
          <p:nvPr/>
        </p:nvSpPr>
        <p:spPr>
          <a:xfrm>
            <a:off x="7977058" y="1120509"/>
            <a:ext cx="367501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1CA64A"/>
                </a:solidFill>
              </a:rPr>
              <a:t>What are the components of the backbone? 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many bonds form between the adenine and thymine?  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do the bonds between adenine and thymine &amp; guanine and cytosine differ?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Take a screenshot and draw the differences in base pairing between the four DNA nucleotides.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Complete the survey at:  </a:t>
            </a:r>
            <a:r>
              <a:rPr lang="en-US" sz="1600" i="1" dirty="0" err="1">
                <a:solidFill>
                  <a:srgbClr val="0070C0"/>
                </a:solidFill>
              </a:rPr>
              <a:t>url</a:t>
            </a:r>
            <a:r>
              <a:rPr lang="en-US" sz="1600" i="1" dirty="0">
                <a:solidFill>
                  <a:srgbClr val="0070C0"/>
                </a:solidFill>
              </a:rPr>
              <a:t> coming soon. . 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90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4897770-6BD9-5A75-C3BE-FDEC0E857377}"/>
              </a:ext>
            </a:extLst>
          </p:cNvPr>
          <p:cNvSpPr txBox="1">
            <a:spLocks/>
          </p:cNvSpPr>
          <p:nvPr/>
        </p:nvSpPr>
        <p:spPr>
          <a:xfrm>
            <a:off x="1453070" y="0"/>
            <a:ext cx="10886983" cy="9978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Myriad Pro" panose="020B0703030403020204" pitchFamily="34" charset="0"/>
                <a:ea typeface="HGSoeiKakugothicUB" panose="020B0400000000000000" pitchFamily="49" charset="-128"/>
                <a:cs typeface="Myanmar Text" panose="020B0502040204020203" pitchFamily="34" charset="0"/>
              </a:rPr>
              <a:t>Training Activity: Amino Acid Sidechain Chart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BCE42-F910-919D-FFC0-5845327B9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05DB1-113D-289D-AEDD-464141841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DF7308D-2964-CB38-8C0C-156D42CAD8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512897"/>
              </p:ext>
            </p:extLst>
          </p:nvPr>
        </p:nvGraphicFramePr>
        <p:xfrm>
          <a:off x="1948222" y="238493"/>
          <a:ext cx="740555" cy="538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25800" imgH="236520" progId="">
                  <p:embed/>
                </p:oleObj>
              </mc:Choice>
              <mc:Fallback>
                <p:oleObj r:id="rId4" imgW="325800" imgH="236520" progId="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DF7308D-2964-CB38-8C0C-156D42CAD8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8222" y="238493"/>
                        <a:ext cx="740555" cy="5382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7ABC714-ED10-DD37-92B3-64B1121E9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426657"/>
              </p:ext>
            </p:extLst>
          </p:nvPr>
        </p:nvGraphicFramePr>
        <p:xfrm>
          <a:off x="1644263" y="3931919"/>
          <a:ext cx="6035675" cy="270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035040" imgH="2700360" progId="">
                  <p:embed/>
                </p:oleObj>
              </mc:Choice>
              <mc:Fallback>
                <p:oleObj r:id="rId6" imgW="6035040" imgH="2700360" progId="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AB7F42E-1829-286B-9269-AB3AFC2287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4263" y="3931919"/>
                        <a:ext cx="6035675" cy="2700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15AF11E-6AC6-7B69-9914-208864A00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154547"/>
              </p:ext>
            </p:extLst>
          </p:nvPr>
        </p:nvGraphicFramePr>
        <p:xfrm>
          <a:off x="1670390" y="1047080"/>
          <a:ext cx="5553075" cy="255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5553360" imgH="2550960" progId="">
                  <p:embed/>
                </p:oleObj>
              </mc:Choice>
              <mc:Fallback>
                <p:oleObj r:id="rId8" imgW="5553360" imgH="2550960" progId="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7602054-23E7-3EAD-15C0-CAD6C5758B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0390" y="1047080"/>
                        <a:ext cx="5553075" cy="2551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EB507EE-A123-2A46-C0CC-EDC92B87DC96}"/>
              </a:ext>
            </a:extLst>
          </p:cNvPr>
          <p:cNvSpPr txBox="1"/>
          <p:nvPr/>
        </p:nvSpPr>
        <p:spPr>
          <a:xfrm>
            <a:off x="7968349" y="1120509"/>
            <a:ext cx="373597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1CA64A"/>
                </a:solidFill>
              </a:rPr>
              <a:t>What do you notice about the structure of methionine?  How does it differ from the plastic cysteine side chain model?    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does this amino acid interact with water? 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What was removed when the peptide bond was formed?  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Take a screenshot and draw how the methionine amino acid interacts with water, summarizing its properties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Complete the survey at:  </a:t>
            </a:r>
            <a:r>
              <a:rPr lang="en-US" sz="1600" i="1" dirty="0" err="1">
                <a:solidFill>
                  <a:srgbClr val="0070C0"/>
                </a:solidFill>
              </a:rPr>
              <a:t>url</a:t>
            </a:r>
            <a:r>
              <a:rPr lang="en-US" sz="1600" i="1" dirty="0">
                <a:solidFill>
                  <a:srgbClr val="0070C0"/>
                </a:solidFill>
              </a:rPr>
              <a:t> coming soon. . 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006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4897770-6BD9-5A75-C3BE-FDEC0E857377}"/>
              </a:ext>
            </a:extLst>
          </p:cNvPr>
          <p:cNvSpPr txBox="1">
            <a:spLocks/>
          </p:cNvSpPr>
          <p:nvPr/>
        </p:nvSpPr>
        <p:spPr>
          <a:xfrm>
            <a:off x="1200522" y="0"/>
            <a:ext cx="10886983" cy="9978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Myriad Pro" panose="020B0703030403020204" pitchFamily="34" charset="0"/>
                <a:ea typeface="HGSoeiKakugothicUB" panose="020B0400000000000000" pitchFamily="49" charset="-128"/>
                <a:cs typeface="Myanmar Text" panose="020B0502040204020203" pitchFamily="34" charset="0"/>
              </a:rPr>
              <a:t>Training Activity: Foam Nucleotide (ACTG)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BCE42-F910-919D-FFC0-5845327B9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3D Molecular Designs. All Rights Reserved.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05DB1-113D-289D-AEDD-464141841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391E0-A521-46DB-9F80-8F59B96C1CAA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49674E2-B8C7-B0C8-8453-E3DEB64A6C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909028"/>
              </p:ext>
            </p:extLst>
          </p:nvPr>
        </p:nvGraphicFramePr>
        <p:xfrm>
          <a:off x="1964543" y="358349"/>
          <a:ext cx="820031" cy="263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59640" imgH="115560" progId="">
                  <p:embed/>
                </p:oleObj>
              </mc:Choice>
              <mc:Fallback>
                <p:oleObj r:id="rId4" imgW="359640" imgH="115560" progId="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49674E2-B8C7-B0C8-8453-E3DEB64A6C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4543" y="358349"/>
                        <a:ext cx="820031" cy="263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8FAF52-6324-C8B8-412A-87F1FA914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369494"/>
              </p:ext>
            </p:extLst>
          </p:nvPr>
        </p:nvGraphicFramePr>
        <p:xfrm>
          <a:off x="1673496" y="971249"/>
          <a:ext cx="5586413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586840" imgH="2590560" progId="">
                  <p:embed/>
                </p:oleObj>
              </mc:Choice>
              <mc:Fallback>
                <p:oleObj r:id="rId6" imgW="5586840" imgH="25905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73496" y="971249"/>
                        <a:ext cx="5586413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206007A-E39C-985C-C706-21580AB04C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112562"/>
              </p:ext>
            </p:extLst>
          </p:nvPr>
        </p:nvGraphicFramePr>
        <p:xfrm>
          <a:off x="1638660" y="3932371"/>
          <a:ext cx="6013450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6013440" imgH="2737080" progId="">
                  <p:embed/>
                </p:oleObj>
              </mc:Choice>
              <mc:Fallback>
                <p:oleObj r:id="rId8" imgW="6013440" imgH="27370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38660" y="3932371"/>
                        <a:ext cx="6013450" cy="273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5AE5EE4-DB55-E440-1FFE-8326B5F8FE3D}"/>
              </a:ext>
            </a:extLst>
          </p:cNvPr>
          <p:cNvSpPr txBox="1"/>
          <p:nvPr/>
        </p:nvSpPr>
        <p:spPr>
          <a:xfrm>
            <a:off x="7968350" y="1120509"/>
            <a:ext cx="357921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1CA64A"/>
                </a:solidFill>
              </a:rPr>
              <a:t>How are the 3’ and 5’ carbons oriented in the single strand of DNA molecule?   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How do the bases on the same strand bind to the sugar-phosphate backbone?   </a:t>
            </a:r>
          </a:p>
          <a:p>
            <a:r>
              <a:rPr lang="en-US" sz="1600" b="1" i="1" dirty="0">
                <a:solidFill>
                  <a:srgbClr val="1CA64A"/>
                </a:solidFill>
              </a:rPr>
              <a:t>Which complementary bases bind together?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Take a screenshot and draw one way the four nucleotides are each different and one way they are all the same. </a:t>
            </a:r>
          </a:p>
          <a:p>
            <a:endParaRPr lang="en-US" sz="1600" b="1" i="1" dirty="0">
              <a:solidFill>
                <a:srgbClr val="1CA64A"/>
              </a:solidFill>
            </a:endParaRPr>
          </a:p>
          <a:p>
            <a:r>
              <a:rPr lang="en-US" sz="1600" b="1" i="1" dirty="0">
                <a:solidFill>
                  <a:srgbClr val="1CA64A"/>
                </a:solidFill>
              </a:rPr>
              <a:t>Complete the survey at:  </a:t>
            </a:r>
            <a:r>
              <a:rPr lang="en-US" sz="1600" i="1" dirty="0" err="1">
                <a:solidFill>
                  <a:srgbClr val="0070C0"/>
                </a:solidFill>
              </a:rPr>
              <a:t>url</a:t>
            </a:r>
            <a:r>
              <a:rPr lang="en-US" sz="1600" i="1" dirty="0">
                <a:solidFill>
                  <a:srgbClr val="0070C0"/>
                </a:solidFill>
              </a:rPr>
              <a:t> coming soon. . 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35758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gzbbjs5x"/>
  <p:tag name="ARTICULATE_DESIGN_ID_1_OFFICE THEME" val="7VXFSlAN"/>
  <p:tag name="ARTICULATE_SLIDE_COUNT" val="8"/>
  <p:tag name="ARTICULATE_SLIDE_THUMBNAIL_REFRESH" val="1"/>
  <p:tag name="ARTICULATE_DESIGN_ID_1_NO_NUMB" val="svFKetjs"/>
  <p:tag name="ARTICULATE_DESIGN_ID_TEACHER_NO_NUMB" val="BZ7mW2XK"/>
  <p:tag name="ARTICULATE_DESIGN_ID_NO_NUMB" val="TPwoSc1c"/>
  <p:tag name="ARTICULATE_DESIGN_ID_MAIN_THEME" val="KBAyya7v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ain_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_Num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acher_No_Num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F30016848ECA4D8C32F5EEF57AB254" ma:contentTypeVersion="13" ma:contentTypeDescription="Create a new document." ma:contentTypeScope="" ma:versionID="546b630bb7ebda11186f518111548fa2">
  <xsd:schema xmlns:xsd="http://www.w3.org/2001/XMLSchema" xmlns:xs="http://www.w3.org/2001/XMLSchema" xmlns:p="http://schemas.microsoft.com/office/2006/metadata/properties" xmlns:ns2="68b5b436-c221-4126-930b-0387bddd4008" xmlns:ns3="256d1f37-a5bf-40ea-9e3b-df9e783b5a8c" targetNamespace="http://schemas.microsoft.com/office/2006/metadata/properties" ma:root="true" ma:fieldsID="f29df9664ce89ec361e3258c9cab63de" ns2:_="" ns3:_="">
    <xsd:import namespace="68b5b436-c221-4126-930b-0387bddd4008"/>
    <xsd:import namespace="256d1f37-a5bf-40ea-9e3b-df9e783b5a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b5b436-c221-4126-930b-0387bddd40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00f08751-b953-413e-9b34-2297f674b6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6d1f37-a5bf-40ea-9e3b-df9e783b5a8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ef552e05-c177-46a8-98f1-f1cdb6faf096}" ma:internalName="TaxCatchAll" ma:showField="CatchAllData" ma:web="256d1f37-a5bf-40ea-9e3b-df9e783b5a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56d1f37-a5bf-40ea-9e3b-df9e783b5a8c" xsi:nil="true"/>
    <SharedWithUsers xmlns="256d1f37-a5bf-40ea-9e3b-df9e783b5a8c">
      <UserInfo>
        <DisplayName>Tim Herman</DisplayName>
        <AccountId>34</AccountId>
        <AccountType/>
      </UserInfo>
    </SharedWithUsers>
    <lcf76f155ced4ddcb4097134ff3c332f xmlns="68b5b436-c221-4126-930b-0387bddd40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92FCC4D-41CD-402B-AE5C-900FD772F1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32B2B6-2A0D-49D5-8537-B1ED56DBEA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b5b436-c221-4126-930b-0387bddd4008"/>
    <ds:schemaRef ds:uri="256d1f37-a5bf-40ea-9e3b-df9e783b5a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156103-A01A-4A2D-B7C0-DD22F955C052}">
  <ds:schemaRefs>
    <ds:schemaRef ds:uri="http://schemas.microsoft.com/office/infopath/2007/PartnerControls"/>
    <ds:schemaRef ds:uri="http://www.w3.org/XML/1998/namespace"/>
    <ds:schemaRef ds:uri="http://purl.org/dc/elements/1.1/"/>
    <ds:schemaRef ds:uri="http://purl.org/dc/dcmitype/"/>
    <ds:schemaRef ds:uri="256d1f37-a5bf-40ea-9e3b-df9e783b5a8c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fccfdd5f-3cf6-48f3-9c58-398738ebd059"/>
    <ds:schemaRef ds:uri="68b5b436-c221-4126-930b-0387bddd400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332</Words>
  <Application>Microsoft Office PowerPoint</Application>
  <PresentationFormat>Widescreen</PresentationFormat>
  <Paragraphs>57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Myriad Pro</vt:lpstr>
      <vt:lpstr>Main_Theme</vt:lpstr>
      <vt:lpstr>No_Numb</vt:lpstr>
      <vt:lpstr>Teacher_No_Numb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Hoelzer</dc:creator>
  <cp:lastModifiedBy>Mark Hoelzer</cp:lastModifiedBy>
  <cp:revision>8</cp:revision>
  <dcterms:created xsi:type="dcterms:W3CDTF">2023-03-12T04:10:58Z</dcterms:created>
  <dcterms:modified xsi:type="dcterms:W3CDTF">2023-05-10T20:40:10Z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0x01010007F30016848ECA4D8C32F5EEF57AB254</vt:lpwstr>
  </property>
  <property fmtid="{D5CDD505-2E9C-101B-9397-08002B2CF9AE}" pid="3" name="MediaServiceImageTags">
    <vt:lpwstr/>
  </property>
  <property fmtid="{D5CDD505-2E9C-101B-9397-08002B2CF9AE}" pid="4" name="ArticulateGUID">
    <vt:lpwstr>5072417B-48E2-46BA-8EFD-6E3B28D2A771</vt:lpwstr>
  </property>
  <property fmtid="{D5CDD505-2E9C-101B-9397-08002B2CF9AE}" pid="5" name="ArticulatePath">
    <vt:lpwstr>https://3dmd.sharepoint.com/sites/MaterialDevelopmentTeam/Shared Documents/Templates/studentSlideDeck/documentStyles3</vt:lpwstr>
  </property>
</Properties>
</file>