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 Herman" initials="KH" lastIdx="1" clrIdx="0">
    <p:extLst>
      <p:ext uri="{19B8F6BF-5375-455C-9EA6-DF929625EA0E}">
        <p15:presenceInfo xmlns:p15="http://schemas.microsoft.com/office/powerpoint/2012/main" userId="S::kris.herman@3dmoleculardesigns.com::ebb3455e-9ef8-4c5a-a8c2-450eea55e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96" d="100"/>
          <a:sy n="96" d="100"/>
        </p:scale>
        <p:origin x="9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EC5C-AB3D-4C2D-920D-1A5FFB577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D2A31-1C30-4534-B873-0FF71FEFC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D99D-DBE9-402A-80D2-567D3AA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50FEA-6BC1-40A6-AB69-BD9FD106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83ED-36DC-4909-8E11-33007CD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E86D-F183-4D4F-B3FD-914ECEC7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55638-683A-421C-BCE1-45F4F1F2C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A9B4-27AF-4A5B-9C00-663DD50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8334D-7DE9-48A8-99BE-1D1EF4FF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DEC7-8A86-4292-A050-B8526AEB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F9DA8-0543-408F-A955-799B8C30D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1E8A2-D15D-429A-9904-2BA13E081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B1E3-4E21-420C-A0BA-7A1FF504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EFADB-738B-4991-BFBF-0E055C0C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E973-E9EA-4F92-B41E-1C3597EE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88F7-8D20-4CCD-AD11-2C7364BD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BB79-E632-4877-9847-74FE40818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7C1F-AAE8-457F-A9A8-62A2F663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4BBE-5470-4080-8CD9-A17ABDD3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731D-53C2-44A0-8A1B-FC5C4EBF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1722-BD78-4EAE-8680-23B363C9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52BA7-49BE-47B0-89D9-09468C12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0CCA-9B12-421A-9F32-2DCDC47E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7543-0254-4ADB-85D9-8CCCE654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CD24-0A28-4D25-8048-4EAF467C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58D0-5CC2-45B7-AFF2-18EE714B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1776D-1D6C-44C5-97D1-1EE1FF38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CE4D-3906-40F6-8DE5-957851FA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3410A-833E-4F6C-B903-F9189522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C4D17-FD8E-4324-B968-56F6D52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CE313-2827-4ACF-95A6-4A69387A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0ADA-7222-4E96-BF6F-F139ED77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8C88-6319-4594-89E0-F3F8BEFD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95647-1EA6-4DE9-9607-AFBFB5365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B9802-FCC9-448F-9F09-625B814E2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A9832-520E-44C2-A845-B50D73131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55AAF-818E-4A00-BEF0-9E6EBECB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21757-9DFB-439C-968E-5E19AB51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2FF45-CCF1-489F-B051-1C529356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5F61-2347-4B42-B11E-467E5D2B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C25FD-92BE-4FD1-8324-7C7B3AE3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123B-7799-41C1-B900-0044141A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A0C6-D774-4C65-B97F-E590E259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E352E-8A50-4FE8-8437-A32ECE39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E81E5-A7CC-40CE-BE2A-6051D174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D480B-72CB-48C0-A175-2D0F7847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8146-9D33-4F05-B5B4-7A0CA620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4FB5-ACA2-45C0-B314-386C0464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73FB1-1B04-4730-94F8-A861F161F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9DD0A-00A8-4652-97FA-5A7AC70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FBDC1-7EAA-4745-A1CF-9FC3E5B0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E521-76EA-4E0C-948B-351B17CB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A228-6B14-4C51-AF67-56C5141D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18950-454B-416D-B5C4-4A0AD6023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78B79-6038-4153-BFD1-F197B5C3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E21BB-8847-40CD-BCC0-796837CA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B458B2-6D4A-45E8-8A10-65DB0EE49B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21283-66E8-4D0B-9F85-10431A4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6FC47-FE4F-442A-AC87-13DBB181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1BAEC-9A6B-45A4-A110-9E592C69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164D6-8DD5-4C89-8BF2-CD14340D946F}"/>
              </a:ext>
            </a:extLst>
          </p:cNvPr>
          <p:cNvSpPr txBox="1"/>
          <p:nvPr/>
        </p:nvSpPr>
        <p:spPr>
          <a:xfrm>
            <a:off x="193763" y="1275368"/>
            <a:ext cx="3938399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Heavy and Light Chains</a:t>
            </a:r>
          </a:p>
          <a:p>
            <a:endParaRPr lang="en-US" sz="1400" dirty="0"/>
          </a:p>
          <a:p>
            <a:r>
              <a:rPr lang="en-US" sz="1300" dirty="0"/>
              <a:t>Antibodies are large, multi-chain proteins, comprised of </a:t>
            </a: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</a:rPr>
              <a:t>two heavy protein chains</a:t>
            </a:r>
            <a:r>
              <a:rPr lang="en-US" sz="1300" dirty="0"/>
              <a:t> and </a:t>
            </a:r>
            <a:r>
              <a:rPr lang="en-US" sz="1300" b="1" dirty="0">
                <a:solidFill>
                  <a:srgbClr val="FF0000"/>
                </a:solidFill>
              </a:rPr>
              <a:t>two light protein chains</a:t>
            </a:r>
            <a:r>
              <a:rPr lang="en-US" sz="1300" dirty="0"/>
              <a:t>.  </a:t>
            </a:r>
          </a:p>
          <a:p>
            <a:endParaRPr lang="en-US" sz="1300" dirty="0"/>
          </a:p>
          <a:p>
            <a:r>
              <a:rPr lang="en-US" sz="1300" dirty="0"/>
              <a:t>Heavy and light chains can be further broken down into small modular motifs called </a:t>
            </a:r>
            <a:r>
              <a:rPr lang="en-US" sz="1300" b="1" dirty="0"/>
              <a:t>Immunoglobulin Folds</a:t>
            </a:r>
            <a:r>
              <a:rPr lang="en-US" sz="1300" dirty="0"/>
              <a:t>. 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</a:t>
            </a: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</a:rPr>
              <a:t>heavy chain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four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immunoglobulin folds and each </a:t>
            </a:r>
            <a:r>
              <a:rPr lang="en-US" sz="1300" b="1" dirty="0">
                <a:solidFill>
                  <a:srgbClr val="FF0000"/>
                </a:solidFill>
              </a:rPr>
              <a:t>light chain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immunoglobulin folds.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Using the immunoglobulin fold pieces shown below, construct a </a:t>
            </a: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</a:rPr>
              <a:t>single heavy chain </a:t>
            </a:r>
            <a:r>
              <a:rPr lang="en-US" sz="1300" dirty="0"/>
              <a:t>and a </a:t>
            </a:r>
            <a:r>
              <a:rPr lang="en-US" sz="1300" b="1" dirty="0">
                <a:solidFill>
                  <a:srgbClr val="FF0000"/>
                </a:solidFill>
              </a:rPr>
              <a:t>single light chain </a:t>
            </a:r>
            <a:r>
              <a:rPr lang="en-US" sz="1300" dirty="0"/>
              <a:t>to the right. When finished, move on to the next slide.</a:t>
            </a:r>
          </a:p>
        </p:txBody>
      </p:sp>
      <p:pic>
        <p:nvPicPr>
          <p:cNvPr id="11" name="Picture 10" descr="A picture containing text, invertebrate, crab&#10;&#10;Description automatically generated">
            <a:extLst>
              <a:ext uri="{FF2B5EF4-FFF2-40B4-BE49-F238E27FC236}">
                <a16:creationId xmlns:a16="http://schemas.microsoft.com/office/drawing/2014/main" id="{D5C34DB8-0F0A-4AC6-9294-B052A310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8" y="4539734"/>
            <a:ext cx="1038171" cy="2001423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48C305A-DFA9-4112-A51C-1E8368177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7" y="4539734"/>
            <a:ext cx="1038171" cy="2001423"/>
          </a:xfrm>
          <a:prstGeom prst="rect">
            <a:avLst/>
          </a:prstGeom>
        </p:spPr>
      </p:pic>
      <p:pic>
        <p:nvPicPr>
          <p:cNvPr id="13" name="Picture 12" descr="A picture containing text, invertebrate, crab&#10;&#10;Description automatically generated">
            <a:extLst>
              <a:ext uri="{FF2B5EF4-FFF2-40B4-BE49-F238E27FC236}">
                <a16:creationId xmlns:a16="http://schemas.microsoft.com/office/drawing/2014/main" id="{DBDB0AFE-BB8C-47C0-B2BF-350A0438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8" y="4539734"/>
            <a:ext cx="1038171" cy="200142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41E674-0C01-4955-A188-590012307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7" y="4539734"/>
            <a:ext cx="1038171" cy="2001423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98C308A-A97E-4F85-BB5C-DE1624D38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7" y="4539733"/>
            <a:ext cx="1038171" cy="2001423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7E3D674-416D-4B17-913F-FC63F1EE2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7" y="4539733"/>
            <a:ext cx="1038171" cy="20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164D6-8DD5-4C89-8BF2-CD14340D946F}"/>
              </a:ext>
            </a:extLst>
          </p:cNvPr>
          <p:cNvSpPr txBox="1"/>
          <p:nvPr/>
        </p:nvSpPr>
        <p:spPr>
          <a:xfrm>
            <a:off x="193763" y="1275368"/>
            <a:ext cx="3176979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Assembling a Full Antibody</a:t>
            </a:r>
          </a:p>
          <a:p>
            <a:endParaRPr lang="en-US" sz="1400" dirty="0"/>
          </a:p>
          <a:p>
            <a:r>
              <a:rPr lang="en-US" sz="1300" dirty="0"/>
              <a:t>The </a:t>
            </a: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</a:rPr>
              <a:t>two heavy protein chains</a:t>
            </a:r>
            <a:r>
              <a:rPr lang="en-US" sz="1300" dirty="0"/>
              <a:t> and </a:t>
            </a:r>
            <a:r>
              <a:rPr lang="en-US" sz="1300" b="1" dirty="0">
                <a:solidFill>
                  <a:srgbClr val="FF0000"/>
                </a:solidFill>
              </a:rPr>
              <a:t>two light protein chains</a:t>
            </a:r>
            <a:r>
              <a:rPr lang="en-US" sz="1300" dirty="0"/>
              <a:t> of an antibody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dirty="0"/>
              <a:t>come together in a very precise orientation that is stabilized by four key disulfide bonds between cysteine amino acids (gray and yellow).</a:t>
            </a:r>
          </a:p>
          <a:p>
            <a:endParaRPr lang="en-US" sz="1300" dirty="0"/>
          </a:p>
          <a:p>
            <a:r>
              <a:rPr lang="en-US" sz="1300" dirty="0"/>
              <a:t>Using the photo of an antibody model shown below as a guide, </a:t>
            </a:r>
            <a:r>
              <a:rPr lang="en-US" sz="1300" b="1" dirty="0"/>
              <a:t>assemble the four chains shown to the right into a full antibody</a:t>
            </a:r>
            <a:r>
              <a:rPr lang="en-US" sz="1300" dirty="0"/>
              <a:t>. When finished, move on to the next slide.</a:t>
            </a:r>
          </a:p>
        </p:txBody>
      </p:sp>
      <p:pic>
        <p:nvPicPr>
          <p:cNvPr id="4" name="Picture 3" descr="A picture containing text, gambling house, clipart&#10;&#10;Description automatically generated">
            <a:extLst>
              <a:ext uri="{FF2B5EF4-FFF2-40B4-BE49-F238E27FC236}">
                <a16:creationId xmlns:a16="http://schemas.microsoft.com/office/drawing/2014/main" id="{3C69ECB4-7629-4F43-A064-B839E057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8488" y="1944818"/>
            <a:ext cx="2560669" cy="834376"/>
          </a:xfrm>
          <a:prstGeom prst="rect">
            <a:avLst/>
          </a:prstGeom>
        </p:spPr>
      </p:pic>
      <p:pic>
        <p:nvPicPr>
          <p:cNvPr id="6" name="Picture 5" descr="A picture containing text, clipart, gambling house&#10;&#10;Description automatically generated">
            <a:extLst>
              <a:ext uri="{FF2B5EF4-FFF2-40B4-BE49-F238E27FC236}">
                <a16:creationId xmlns:a16="http://schemas.microsoft.com/office/drawing/2014/main" id="{D45179A9-64F7-49E7-9C37-D77A33BAF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4112" y="1079853"/>
            <a:ext cx="2560669" cy="83437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7225659-1128-4010-9588-B13808C4E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42" y="216706"/>
            <a:ext cx="1890881" cy="4702646"/>
          </a:xfrm>
          <a:prstGeom prst="rect">
            <a:avLst/>
          </a:prstGeom>
        </p:spPr>
      </p:pic>
      <p:pic>
        <p:nvPicPr>
          <p:cNvPr id="22" name="Picture 21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49CFF72B-A540-4883-9DD4-6937616CD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77" y="2079574"/>
            <a:ext cx="1890881" cy="47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164D6-8DD5-4C89-8BF2-CD14340D946F}"/>
              </a:ext>
            </a:extLst>
          </p:cNvPr>
          <p:cNvSpPr txBox="1"/>
          <p:nvPr/>
        </p:nvSpPr>
        <p:spPr>
          <a:xfrm>
            <a:off x="193764" y="1275368"/>
            <a:ext cx="176424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Labeling Your Antibody</a:t>
            </a:r>
          </a:p>
          <a:p>
            <a:endParaRPr lang="en-US" sz="1400" dirty="0"/>
          </a:p>
          <a:p>
            <a:r>
              <a:rPr lang="en-US" sz="1300" dirty="0"/>
              <a:t>As a review of the antibody you have assembled, </a:t>
            </a:r>
            <a:r>
              <a:rPr lang="en-US" sz="1300" b="1" dirty="0"/>
              <a:t>add the labels </a:t>
            </a:r>
            <a:r>
              <a:rPr lang="en-US" sz="1300" dirty="0"/>
              <a:t>to the right to the antibody graphic. Use the four </a:t>
            </a:r>
            <a:r>
              <a:rPr lang="en-US" sz="1300" b="1" dirty="0">
                <a:solidFill>
                  <a:srgbClr val="00B050"/>
                </a:solidFill>
              </a:rPr>
              <a:t>green ovals </a:t>
            </a:r>
            <a:r>
              <a:rPr lang="en-US" sz="1300" dirty="0"/>
              <a:t>to highlight the four disulfide bonds between cysteine amino acids.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C16F6-A148-43F7-95E8-99673E523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86" y="4273654"/>
            <a:ext cx="1310532" cy="65831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0B2EAD5-B679-4C97-86A6-79E44C81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1" y="5229325"/>
            <a:ext cx="1292245" cy="694887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7BEB377-0D2F-4AF3-8DE6-8C0D110EF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77" y="3010023"/>
            <a:ext cx="621741" cy="1127667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66D8DB1-5315-4620-8FD4-652BAC151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38" y="3028735"/>
            <a:ext cx="682696" cy="1170335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C4245C1C-D611-4586-B8EC-C870E32E5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0" y="1318119"/>
            <a:ext cx="1060616" cy="420589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BC754699-319E-4F24-92E6-66248CC5B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0" y="838963"/>
            <a:ext cx="1060616" cy="420589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9F678481-3A5A-4929-9A29-BF491B01F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0" y="1805098"/>
            <a:ext cx="1060616" cy="42058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CBA0BD86-46C2-466A-9347-8AACABE54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0" y="2292077"/>
            <a:ext cx="1060616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6d1f37-a5bf-40ea-9e3b-df9e783b5a8c">
      <UserInfo>
        <DisplayName>Mark Hoelzer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964E229AE904C840342B739320C07" ma:contentTypeVersion="8" ma:contentTypeDescription="Create a new document." ma:contentTypeScope="" ma:versionID="60a7ce2f374ca26391ad447cdaec67c2">
  <xsd:schema xmlns:xsd="http://www.w3.org/2001/XMLSchema" xmlns:xs="http://www.w3.org/2001/XMLSchema" xmlns:p="http://schemas.microsoft.com/office/2006/metadata/properties" xmlns:ns2="fccfdd5f-3cf6-48f3-9c58-398738ebd059" xmlns:ns3="256d1f37-a5bf-40ea-9e3b-df9e783b5a8c" targetNamespace="http://schemas.microsoft.com/office/2006/metadata/properties" ma:root="true" ma:fieldsID="9db3e2981abd2994dae929c5fe649a87" ns2:_="" ns3:_="">
    <xsd:import namespace="fccfdd5f-3cf6-48f3-9c58-398738ebd059"/>
    <xsd:import namespace="256d1f37-a5bf-40ea-9e3b-df9e783b5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fdd5f-3cf6-48f3-9c58-398738ebd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d1f37-a5bf-40ea-9e3b-df9e783b5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5403F6-424B-4904-9914-06850F8A63B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56d1f37-a5bf-40ea-9e3b-df9e783b5a8c"/>
    <ds:schemaRef ds:uri="fccfdd5f-3cf6-48f3-9c58-398738ebd0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6B2FD8-036C-4A6D-987C-FBCD8C2D65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BAD7A9-B152-42D4-9E25-5FA3A56B2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fdd5f-3cf6-48f3-9c58-398738ebd059"/>
    <ds:schemaRef ds:uri="256d1f37-a5bf-40ea-9e3b-df9e783b5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9095</TotalTime>
  <Words>205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Hoelzer, Mark</dc:creator>
  <cp:lastModifiedBy>Hoelzer, Mark</cp:lastModifiedBy>
  <cp:revision>118</cp:revision>
  <dcterms:created xsi:type="dcterms:W3CDTF">2020-08-12T21:10:59Z</dcterms:created>
  <dcterms:modified xsi:type="dcterms:W3CDTF">2020-12-21T20:36:33Z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0x01010087B964E229AE904C840342B739320C07</vt:lpwstr>
  </property>
</Properties>
</file>